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70" r:id="rId11"/>
    <p:sldMasterId id="2147483672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  <p:sldMasterId id="2147483692" r:id="rId22"/>
    <p:sldMasterId id="2147483694" r:id="rId23"/>
  </p:sldMasterIdLst>
  <p:sldIdLst>
    <p:sldId id="256" r:id="rId24"/>
    <p:sldId id="272" r:id="rId25"/>
    <p:sldId id="257" r:id="rId26"/>
    <p:sldId id="271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8" r:id="rId36"/>
    <p:sldId id="269" r:id="rId37"/>
    <p:sldId id="266" r:id="rId38"/>
    <p:sldId id="270" r:id="rId39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34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1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13160" y="1639080"/>
            <a:ext cx="5357160" cy="132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13160" y="1639080"/>
            <a:ext cx="5357160" cy="132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13160" y="1639080"/>
            <a:ext cx="5357160" cy="132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13160" y="1639080"/>
            <a:ext cx="5357160" cy="132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-23040" y="0"/>
            <a:ext cx="91897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228600" y="3455640"/>
            <a:ext cx="8686440" cy="1242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body"/>
          </p:nvPr>
        </p:nvSpPr>
        <p:spPr>
          <a:xfrm>
            <a:off x="-6840" y="-360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title"/>
          </p:nvPr>
        </p:nvSpPr>
        <p:spPr>
          <a:xfrm>
            <a:off x="228600" y="3655080"/>
            <a:ext cx="4378320" cy="94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228960" y="3153240"/>
            <a:ext cx="8365680" cy="103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title"/>
          </p:nvPr>
        </p:nvSpPr>
        <p:spPr>
          <a:xfrm>
            <a:off x="228960" y="2219760"/>
            <a:ext cx="1366920" cy="103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89;p21"/>
          <p:cNvPicPr/>
          <p:nvPr/>
        </p:nvPicPr>
        <p:blipFill>
          <a:blip r:embed="rId3"/>
          <a:srcRect l="6383" r="6393"/>
          <a:stretch/>
        </p:blipFill>
        <p:spPr>
          <a:xfrm rot="10800000" flipH="1">
            <a:off x="4023720" y="1527120"/>
            <a:ext cx="8813520" cy="5851440"/>
          </a:xfrm>
          <a:prstGeom prst="rect">
            <a:avLst/>
          </a:prstGeom>
          <a:ln w="0">
            <a:noFill/>
          </a:ln>
        </p:spPr>
      </p:pic>
      <p:pic>
        <p:nvPicPr>
          <p:cNvPr id="38" name="Google Shape;90;p21"/>
          <p:cNvPicPr/>
          <p:nvPr/>
        </p:nvPicPr>
        <p:blipFill>
          <a:blip r:embed="rId4"/>
          <a:srcRect t="3115" b="-4959"/>
          <a:stretch/>
        </p:blipFill>
        <p:spPr>
          <a:xfrm rot="10800000" flipH="1">
            <a:off x="4385520" y="-4385520"/>
            <a:ext cx="12059280" cy="12282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92;p22"/>
          <p:cNvPicPr/>
          <p:nvPr/>
        </p:nvPicPr>
        <p:blipFill>
          <a:blip r:embed="rId3"/>
          <a:srcRect l="6383" r="6393"/>
          <a:stretch/>
        </p:blipFill>
        <p:spPr>
          <a:xfrm rot="10800000" flipH="1">
            <a:off x="4586400" y="-353880"/>
            <a:ext cx="8813520" cy="585144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93;p22"/>
          <p:cNvPicPr/>
          <p:nvPr/>
        </p:nvPicPr>
        <p:blipFill>
          <a:blip r:embed="rId4"/>
          <a:srcRect t="3115" b="-4959"/>
          <a:stretch/>
        </p:blipFill>
        <p:spPr>
          <a:xfrm rot="10800000" flipH="1">
            <a:off x="1513800" y="-6220080"/>
            <a:ext cx="12059280" cy="12282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228600" y="521280"/>
            <a:ext cx="8686440" cy="2996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228600" y="3809880"/>
            <a:ext cx="8686440" cy="83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43" name="Google Shape;20;p4"/>
          <p:cNvPicPr/>
          <p:nvPr/>
        </p:nvPicPr>
        <p:blipFill>
          <a:blip r:embed="rId3"/>
          <a:srcRect l="6383" r="6393"/>
          <a:stretch/>
        </p:blipFill>
        <p:spPr>
          <a:xfrm rot="10800000" flipH="1">
            <a:off x="4023720" y="1527120"/>
            <a:ext cx="8813520" cy="585144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21;p4"/>
          <p:cNvPicPr/>
          <p:nvPr/>
        </p:nvPicPr>
        <p:blipFill>
          <a:blip r:embed="rId4"/>
          <a:srcRect t="3115" b="-4959"/>
          <a:stretch/>
        </p:blipFill>
        <p:spPr>
          <a:xfrm rot="10800000" flipH="1">
            <a:off x="4385520" y="-4385520"/>
            <a:ext cx="12059280" cy="12282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28600" y="3983400"/>
            <a:ext cx="7703640" cy="65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28600" y="3983400"/>
            <a:ext cx="7703640" cy="65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29;p7"/>
          <p:cNvPicPr/>
          <p:nvPr/>
        </p:nvPicPr>
        <p:blipFill>
          <a:blip r:embed="rId3"/>
          <a:srcRect t="3115" b="-4959"/>
          <a:stretch/>
        </p:blipFill>
        <p:spPr>
          <a:xfrm rot="10800000" flipH="1">
            <a:off x="-4774680" y="-7824240"/>
            <a:ext cx="12059280" cy="1228212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body"/>
          </p:nvPr>
        </p:nvSpPr>
        <p:spPr>
          <a:xfrm>
            <a:off x="5900400" y="0"/>
            <a:ext cx="32432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228600" y="3809880"/>
            <a:ext cx="5222520" cy="83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61440" y="1756800"/>
            <a:ext cx="3672360" cy="162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57" name="Google Shape;35;p8"/>
          <p:cNvPicPr/>
          <p:nvPr/>
        </p:nvPicPr>
        <p:blipFill>
          <a:blip r:embed="rId3"/>
          <a:srcRect t="3115" b="-4959"/>
          <a:stretch/>
        </p:blipFill>
        <p:spPr>
          <a:xfrm flipH="1">
            <a:off x="3021120" y="-1942200"/>
            <a:ext cx="12059280" cy="1228212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36;p8"/>
          <p:cNvPicPr/>
          <p:nvPr/>
        </p:nvPicPr>
        <p:blipFill>
          <a:blip r:embed="rId4"/>
          <a:srcRect l="6383" r="6393"/>
          <a:stretch/>
        </p:blipFill>
        <p:spPr>
          <a:xfrm flipH="1">
            <a:off x="4167720" y="2436120"/>
            <a:ext cx="8813520" cy="5851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38;p9"/>
          <p:cNvPicPr/>
          <p:nvPr/>
        </p:nvPicPr>
        <p:blipFill>
          <a:blip r:embed="rId3"/>
          <a:srcRect t="3115" b="-4959"/>
          <a:stretch/>
        </p:blipFill>
        <p:spPr>
          <a:xfrm rot="10800000" flipH="1">
            <a:off x="4020840" y="-2622240"/>
            <a:ext cx="12059280" cy="122821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67640" y="677880"/>
            <a:ext cx="6408720" cy="181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35400" y="2362680"/>
            <a:ext cx="6575760" cy="1378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" name="Google Shape;47;p11"/>
          <p:cNvPicPr/>
          <p:nvPr/>
        </p:nvPicPr>
        <p:blipFill>
          <a:blip r:embed="rId3"/>
          <a:srcRect t="3115" b="-4959"/>
          <a:stretch/>
        </p:blipFill>
        <p:spPr>
          <a:xfrm flipH="1">
            <a:off x="4419720" y="-4718520"/>
            <a:ext cx="12059280" cy="12282120"/>
          </a:xfrm>
          <a:prstGeom prst="rect">
            <a:avLst/>
          </a:prstGeom>
          <a:ln w="0">
            <a:noFill/>
          </a:ln>
        </p:spPr>
      </p:pic>
      <p:pic>
        <p:nvPicPr>
          <p:cNvPr id="6" name="Google Shape;48;p11"/>
          <p:cNvPicPr/>
          <p:nvPr/>
        </p:nvPicPr>
        <p:blipFill>
          <a:blip r:embed="rId4"/>
          <a:srcRect l="6383" r="6393"/>
          <a:stretch/>
        </p:blipFill>
        <p:spPr>
          <a:xfrm flipH="1">
            <a:off x="5565960" y="-340560"/>
            <a:ext cx="8813520" cy="5851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4969080" y="3721320"/>
            <a:ext cx="3946320" cy="88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99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0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46840" y="614880"/>
            <a:ext cx="6915960" cy="1846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8" name="Google Shape;53;p13"/>
          <p:cNvPicPr/>
          <p:nvPr/>
        </p:nvPicPr>
        <p:blipFill>
          <a:blip r:embed="rId3"/>
          <a:srcRect t="3115" b="-4959"/>
          <a:stretch/>
        </p:blipFill>
        <p:spPr>
          <a:xfrm>
            <a:off x="-5568840" y="-2605320"/>
            <a:ext cx="12059280" cy="12282120"/>
          </a:xfrm>
          <a:prstGeom prst="rect">
            <a:avLst/>
          </a:prstGeom>
          <a:ln w="0">
            <a:noFill/>
          </a:ln>
        </p:spPr>
      </p:pic>
      <p:pic>
        <p:nvPicPr>
          <p:cNvPr id="9" name="Google Shape;54;p13"/>
          <p:cNvPicPr/>
          <p:nvPr/>
        </p:nvPicPr>
        <p:blipFill>
          <a:blip r:embed="rId4"/>
          <a:srcRect l="6383" r="6393"/>
          <a:stretch/>
        </p:blipFill>
        <p:spPr>
          <a:xfrm>
            <a:off x="-3469680" y="1772640"/>
            <a:ext cx="8813520" cy="585144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body"/>
          </p:nvPr>
        </p:nvSpPr>
        <p:spPr>
          <a:xfrm>
            <a:off x="4888800" y="0"/>
            <a:ext cx="42552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title"/>
          </p:nvPr>
        </p:nvSpPr>
        <p:spPr>
          <a:xfrm>
            <a:off x="228600" y="3364920"/>
            <a:ext cx="4342680" cy="1277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3" name="Google Shape;59;p14"/>
          <p:cNvPicPr/>
          <p:nvPr/>
        </p:nvPicPr>
        <p:blipFill>
          <a:blip r:embed="rId3"/>
          <a:srcRect t="8325" b="8325"/>
          <a:stretch/>
        </p:blipFill>
        <p:spPr>
          <a:xfrm>
            <a:off x="-2659680" y="-4391280"/>
            <a:ext cx="8353440" cy="69624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4187160" y="3023640"/>
            <a:ext cx="4243320" cy="16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title"/>
          </p:nvPr>
        </p:nvSpPr>
        <p:spPr>
          <a:xfrm>
            <a:off x="628560" y="3089880"/>
            <a:ext cx="1940760" cy="16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Google Shape;64;p15"/>
          <p:cNvSpPr/>
          <p:nvPr/>
        </p:nvSpPr>
        <p:spPr>
          <a:xfrm>
            <a:off x="4708440" y="539640"/>
            <a:ext cx="3721680" cy="105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8" name="Google Shape;65;p15"/>
          <p:cNvSpPr/>
          <p:nvPr/>
        </p:nvSpPr>
        <p:spPr>
          <a:xfrm>
            <a:off x="4708440" y="1822320"/>
            <a:ext cx="3721680" cy="278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spcAft>
                <a:spcPts val="1001"/>
              </a:spcAft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7;p16"/>
          <p:cNvPicPr/>
          <p:nvPr/>
        </p:nvPicPr>
        <p:blipFill>
          <a:blip r:embed="rId3"/>
          <a:srcRect t="3115" b="-4959"/>
          <a:stretch/>
        </p:blipFill>
        <p:spPr>
          <a:xfrm rot="10800000" flipH="1">
            <a:off x="0" y="443160"/>
            <a:ext cx="12059280" cy="1228212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2918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310320" y="3891960"/>
            <a:ext cx="8523360" cy="750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72;p17"/>
          <p:cNvPicPr/>
          <p:nvPr/>
        </p:nvPicPr>
        <p:blipFill>
          <a:blip r:embed="rId3"/>
          <a:srcRect t="3115" b="-4959"/>
          <a:stretch/>
        </p:blipFill>
        <p:spPr>
          <a:xfrm rot="10800000" flipH="1">
            <a:off x="4696920" y="-2590920"/>
            <a:ext cx="12059280" cy="12282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body"/>
          </p:nvPr>
        </p:nvSpPr>
        <p:spPr>
          <a:xfrm>
            <a:off x="360" y="0"/>
            <a:ext cx="4885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5208120" y="2760120"/>
            <a:ext cx="3706920" cy="1882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body"/>
          </p:nvPr>
        </p:nvSpPr>
        <p:spPr>
          <a:xfrm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4275720" y="2525400"/>
            <a:ext cx="4639680" cy="2172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OV"/><Relationship Id="rId13" Type="http://schemas.openxmlformats.org/officeDocument/2006/relationships/image" Target="../media/image7.png"/><Relationship Id="rId3" Type="http://schemas.microsoft.com/office/2007/relationships/media" Target="../media/media3.MOV"/><Relationship Id="rId7" Type="http://schemas.microsoft.com/office/2007/relationships/media" Target="../media/media5.MOV"/><Relationship Id="rId12" Type="http://schemas.openxmlformats.org/officeDocument/2006/relationships/image" Target="../media/image6.png"/><Relationship Id="rId2" Type="http://schemas.openxmlformats.org/officeDocument/2006/relationships/video" Target="../media/media2.MOV"/><Relationship Id="rId16" Type="http://schemas.openxmlformats.org/officeDocument/2006/relationships/image" Target="../media/image10.png"/><Relationship Id="rId1" Type="http://schemas.microsoft.com/office/2007/relationships/media" Target="../media/media2.MOV"/><Relationship Id="rId6" Type="http://schemas.openxmlformats.org/officeDocument/2006/relationships/video" Target="../media/media4.MOV"/><Relationship Id="rId11" Type="http://schemas.openxmlformats.org/officeDocument/2006/relationships/slideLayout" Target="../slideLayouts/slideLayout4.xml"/><Relationship Id="rId5" Type="http://schemas.microsoft.com/office/2007/relationships/media" Target="../media/media4.MOV"/><Relationship Id="rId15" Type="http://schemas.openxmlformats.org/officeDocument/2006/relationships/image" Target="../media/image9.png"/><Relationship Id="rId10" Type="http://schemas.openxmlformats.org/officeDocument/2006/relationships/video" Target="../media/media6.MOV"/><Relationship Id="rId4" Type="http://schemas.openxmlformats.org/officeDocument/2006/relationships/video" Target="../media/media3.MOV"/><Relationship Id="rId9" Type="http://schemas.microsoft.com/office/2007/relationships/media" Target="../media/media6.MOV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109;p27"/>
          <p:cNvPicPr/>
          <p:nvPr/>
        </p:nvPicPr>
        <p:blipFill>
          <a:blip r:embed="rId2"/>
          <a:srcRect t="80" b="67"/>
          <a:stretch/>
        </p:blipFill>
        <p:spPr>
          <a:xfrm>
            <a:off x="-23040" y="0"/>
            <a:ext cx="9189360" cy="5142960"/>
          </a:xfrm>
          <a:prstGeom prst="rect">
            <a:avLst/>
          </a:prstGeom>
          <a:ln w="0">
            <a:noFill/>
          </a:ln>
        </p:spPr>
      </p:pic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28600" y="3457440"/>
            <a:ext cx="8686440" cy="123804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Match-3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4985816" y="447840"/>
            <a:ext cx="3929224" cy="64677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t">
            <a:normAutofit fontScale="92572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spc="-1" dirty="0" smtClean="0">
                <a:solidFill>
                  <a:schemeClr val="dk1"/>
                </a:solidFill>
                <a:latin typeface="Catamaran"/>
              </a:rPr>
              <a:t>Стародубцев Артем 4.309</a:t>
            </a:r>
            <a:endParaRPr lang="en-US" sz="12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4280" y="3895560"/>
            <a:ext cx="852444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Система уровней и сложности</a:t>
            </a:r>
            <a:endParaRPr lang="fr-FR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14280" y="2990880"/>
            <a:ext cx="8524440" cy="894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Catamaran"/>
                <a:ea typeface="Catamaran"/>
              </a:rPr>
              <a:t>В игре предусмотрена система уровней, каждый из которых имеет свою уникальную сложность и условия. Игрок начинает с простых уровней, постепенно переходя к более сложным задачам, что позволяет избежать быстрого разочарования и поддерживает интерес. На более высоких уровнях встречаются специальные цели, которые требуют от игрока стратегического мышления.</a:t>
            </a:r>
            <a:endParaRPr lang="en-US" sz="12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90" name="Google Shape;166;p35"/>
          <p:cNvPicPr/>
          <p:nvPr/>
        </p:nvPicPr>
        <p:blipFill>
          <a:blip r:embed="rId2"/>
          <a:srcRect t="25713" b="25713"/>
          <a:stretch/>
        </p:blipFill>
        <p:spPr>
          <a:xfrm>
            <a:off x="0" y="0"/>
            <a:ext cx="9143640" cy="2918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2695680" y="2629080"/>
            <a:ext cx="5667120" cy="189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Catamaran"/>
                <a:ea typeface="Catamaran"/>
              </a:rPr>
              <a:t>Match-3 разработана с использованием современных технологий, таких как Python и Pygame, что обеспечивает кроссплатформенность. Игра доступна на различных устройствах, включая ПК, мобильные телефоны и планшеты, что позволяет игрокам наслаждаться игрой в любом месте и в любое время.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title"/>
          </p:nvPr>
        </p:nvSpPr>
        <p:spPr>
          <a:xfrm>
            <a:off x="1447920" y="619200"/>
            <a:ext cx="6914880" cy="184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Технические детали и кроссплатформенность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2695680" y="2629080"/>
            <a:ext cx="5667120" cy="189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Catamaran"/>
                <a:ea typeface="Catamaran"/>
              </a:rPr>
              <a:t>Пользовательский интерфейс игры прост и интуитивно понятен, что делает ее доступной для всех возрастов. Главное меню, игровое поле и система подсказок оформлены в современном стиле, что облегчает процесс игры и делает его более приятным.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1447920" y="619200"/>
            <a:ext cx="6914880" cy="184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Примеры пользовательского интерфейса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2"/>
          <p:cNvSpPr>
            <a:spLocks noGrp="1"/>
          </p:cNvSpPr>
          <p:nvPr>
            <p:ph type="title" idx="4294967295"/>
          </p:nvPr>
        </p:nvSpPr>
        <p:spPr>
          <a:xfrm>
            <a:off x="1447920" y="619200"/>
            <a:ext cx="6914880" cy="184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5000" b="1" spc="-1" dirty="0" smtClean="0">
                <a:solidFill>
                  <a:schemeClr val="dk1"/>
                </a:solidFill>
                <a:latin typeface="Bai Jamjuree"/>
              </a:rPr>
              <a:t>Интерфейс главного меню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10" y="1852638"/>
            <a:ext cx="3896643" cy="29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3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2"/>
          <p:cNvSpPr>
            <a:spLocks noGrp="1"/>
          </p:cNvSpPr>
          <p:nvPr>
            <p:ph type="title" idx="4294967295"/>
          </p:nvPr>
        </p:nvSpPr>
        <p:spPr>
          <a:xfrm>
            <a:off x="1447920" y="619200"/>
            <a:ext cx="6914880" cy="184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5000" b="1" spc="-1" dirty="0" smtClean="0">
                <a:solidFill>
                  <a:schemeClr val="dk1"/>
                </a:solidFill>
                <a:latin typeface="Bai Jamjuree"/>
              </a:rPr>
              <a:t>Интерфейс уровня</a:t>
            </a:r>
            <a:br>
              <a:rPr lang="ru-RU" sz="5000" b="1" spc="-1" dirty="0" smtClean="0">
                <a:solidFill>
                  <a:schemeClr val="dk1"/>
                </a:solidFill>
                <a:latin typeface="Bai Jamjuree"/>
              </a:rPr>
            </a:b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86" y="1746913"/>
            <a:ext cx="4304888" cy="321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2695680" y="2629080"/>
            <a:ext cx="5667120" cy="189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Catamaran"/>
                <a:ea typeface="Catamaran"/>
              </a:rPr>
              <a:t>Игра Match-3 сочетает в себе увлекательный геймплей и образовательную ценность, что делает её отличным выбором как для развлечения, так и для развития навыков.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title"/>
          </p:nvPr>
        </p:nvSpPr>
        <p:spPr>
          <a:xfrm>
            <a:off x="1447920" y="619200"/>
            <a:ext cx="6914880" cy="184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Выводы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2"/>
          <p:cNvSpPr>
            <a:spLocks noGrp="1"/>
          </p:cNvSpPr>
          <p:nvPr>
            <p:ph type="title" idx="4294967295"/>
          </p:nvPr>
        </p:nvSpPr>
        <p:spPr>
          <a:xfrm>
            <a:off x="1447920" y="619200"/>
            <a:ext cx="6914880" cy="184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5000" b="1" strike="noStrike" spc="-1" dirty="0" smtClean="0">
                <a:solidFill>
                  <a:schemeClr val="dk1"/>
                </a:solidFill>
                <a:latin typeface="Bai Jamjuree"/>
                <a:ea typeface="Bai Jamjuree"/>
              </a:rPr>
              <a:t>СПАСИБО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553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109;p27"/>
          <p:cNvPicPr/>
          <p:nvPr/>
        </p:nvPicPr>
        <p:blipFill>
          <a:blip r:embed="rId4"/>
          <a:srcRect t="80" b="67"/>
          <a:stretch/>
        </p:blipFill>
        <p:spPr>
          <a:xfrm>
            <a:off x="-23040" y="0"/>
            <a:ext cx="9189360" cy="5142960"/>
          </a:xfrm>
          <a:prstGeom prst="rect">
            <a:avLst/>
          </a:prstGeom>
          <a:ln w="0">
            <a:noFill/>
          </a:ln>
        </p:spPr>
      </p:pic>
      <p:pic>
        <p:nvPicPr>
          <p:cNvPr id="4" name="Untitled ‑ Made with Flex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040" y="-540"/>
            <a:ext cx="9189360" cy="51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4280" y="3895560"/>
            <a:ext cx="852444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Введение</a:t>
            </a:r>
            <a:endParaRPr lang="fr-FR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314280" y="2990880"/>
            <a:ext cx="8524440" cy="894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Catamaran"/>
                <a:ea typeface="Catamaran"/>
              </a:rPr>
              <a:t>В этой презентации мы рассмотрим увлекательный мир игры Match-3, ее механики, особенности и образовательный потенциал.</a:t>
            </a:r>
            <a:endParaRPr lang="en-US" sz="12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73" name="Google Shape;166;p35"/>
          <p:cNvPicPr/>
          <p:nvPr/>
        </p:nvPicPr>
        <p:blipFill>
          <a:blip r:embed="rId2"/>
          <a:srcRect t="25713" b="25713"/>
          <a:stretch/>
        </p:blipFill>
        <p:spPr>
          <a:xfrm>
            <a:off x="0" y="0"/>
            <a:ext cx="9143640" cy="2918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2"/>
          <p:cNvSpPr>
            <a:spLocks noGrp="1"/>
          </p:cNvSpPr>
          <p:nvPr>
            <p:ph type="title" idx="4294967295"/>
          </p:nvPr>
        </p:nvSpPr>
        <p:spPr>
          <a:xfrm>
            <a:off x="2229120" y="-866148"/>
            <a:ext cx="6914880" cy="184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5000" b="1" spc="-1" dirty="0" err="1" smtClean="0">
                <a:solidFill>
                  <a:schemeClr val="dk1"/>
                </a:solidFill>
                <a:latin typeface="Bai Jamjuree"/>
              </a:rPr>
              <a:t>Геймплей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IMG_91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67687" y="2229550"/>
            <a:ext cx="1617257" cy="2874336"/>
          </a:xfrm>
          <a:prstGeom prst="rect">
            <a:avLst/>
          </a:prstGeom>
        </p:spPr>
      </p:pic>
      <p:pic>
        <p:nvPicPr>
          <p:cNvPr id="3" name="IMG_912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584944" y="1014605"/>
            <a:ext cx="2323140" cy="4128895"/>
          </a:xfrm>
          <a:prstGeom prst="rect">
            <a:avLst/>
          </a:prstGeom>
        </p:spPr>
      </p:pic>
      <p:pic>
        <p:nvPicPr>
          <p:cNvPr id="4" name="IMG_912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64074" y="76583"/>
            <a:ext cx="1489573" cy="2647404"/>
          </a:xfrm>
          <a:prstGeom prst="rect">
            <a:avLst/>
          </a:prstGeom>
        </p:spPr>
      </p:pic>
      <p:pic>
        <p:nvPicPr>
          <p:cNvPr id="5" name="IMG_912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858963" y="28762"/>
            <a:ext cx="1805111" cy="3208206"/>
          </a:xfrm>
          <a:prstGeom prst="rect">
            <a:avLst/>
          </a:prstGeom>
        </p:spPr>
      </p:pic>
      <p:pic>
        <p:nvPicPr>
          <p:cNvPr id="6" name="IMG_912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28762"/>
            <a:ext cx="191505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5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125;p29"/>
          <p:cNvPicPr/>
          <p:nvPr/>
        </p:nvPicPr>
        <p:blipFill>
          <a:blip r:embed="rId2"/>
          <a:srcRect t="5212" b="520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28600" y="3152880"/>
            <a:ext cx="8362440" cy="102852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Игровая механика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228600" y="2219400"/>
            <a:ext cx="1371240" cy="102852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01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subTitle"/>
          </p:nvPr>
        </p:nvSpPr>
        <p:spPr>
          <a:xfrm>
            <a:off x="228600" y="4172040"/>
            <a:ext cx="8362440" cy="4377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endParaRPr lang="en-US" sz="1600" b="0" strike="noStrike" spc="-1">
              <a:solidFill>
                <a:schemeClr val="dk1"/>
              </a:solidFill>
              <a:latin typeface="Catamaran"/>
              <a:ea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2695680" y="2629080"/>
            <a:ext cx="5667120" cy="189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Catamaran"/>
                <a:ea typeface="Catamaran"/>
              </a:rPr>
              <a:t>Match-3 – это жанр логических игр, где игроку требуется объединить три или более одинаковых элемента для их удаления с игрового поля. Игра развивается по уровням, на каждом из которых можно встретить новые элементы и задания, призванные держать интерес игрока.</a:t>
            </a:r>
            <a:endParaRPr lang="en-US" sz="16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1447920" y="619200"/>
            <a:ext cx="6914880" cy="184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Описание жанра Match-3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2695680" y="2629080"/>
            <a:ext cx="5667120" cy="189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dk1"/>
                </a:solidFill>
                <a:latin typeface="Catamaran"/>
                <a:ea typeface="Catamaran"/>
              </a:rPr>
              <a:t>Основная механика игры заключается в совмещении плиток, чтобы создать </a:t>
            </a:r>
            <a:r>
              <a:rPr lang="en" sz="1600" b="0" strike="noStrike" spc="-1" dirty="0" smtClean="0">
                <a:solidFill>
                  <a:schemeClr val="dk1"/>
                </a:solidFill>
                <a:latin typeface="Catamaran"/>
                <a:ea typeface="Catamaran"/>
              </a:rPr>
              <a:t>последовательности</a:t>
            </a:r>
            <a:endParaRPr lang="en-US" sz="1600" b="0" strike="noStrike" spc="-1" dirty="0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1447920" y="619200"/>
            <a:ext cx="6914880" cy="184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Основные механики: совмещение и бонусы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28600" y="3362400"/>
            <a:ext cx="4343040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Образовательные аспекты: развитие навыков</a:t>
            </a:r>
            <a:endParaRPr lang="fr-FR" sz="32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83" name="Google Shape;140;p31"/>
          <p:cNvPicPr/>
          <p:nvPr/>
        </p:nvPicPr>
        <p:blipFill>
          <a:blip r:embed="rId2"/>
          <a:srcRect t="12051" b="12051"/>
          <a:stretch/>
        </p:blipFill>
        <p:spPr>
          <a:xfrm flipH="1">
            <a:off x="4888800" y="0"/>
            <a:ext cx="4255200" cy="514332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228600" y="333360"/>
            <a:ext cx="4343040" cy="2828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Catamaran"/>
                <a:ea typeface="Catamaran"/>
              </a:rPr>
              <a:t>Игра Match-3 способствует развитию различных навыков, таких как логическое мышление, реакция и память. Эти навыки становятся особенно важными для учащихся, так как они помогают в обучении и в решении задач. Игры такого жанра могут быть отличным инструментом для повышения когнитивных способностей.</a:t>
            </a:r>
            <a:endParaRPr lang="en-US" sz="1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57;p34"/>
          <p:cNvPicPr/>
          <p:nvPr/>
        </p:nvPicPr>
        <p:blipFill>
          <a:blip r:embed="rId2"/>
          <a:srcRect t="5212" b="520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191120" y="3019320"/>
            <a:ext cx="4247640" cy="16473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Особенности развития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28560" y="3086280"/>
            <a:ext cx="1942920" cy="16473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dk1"/>
                </a:solidFill>
                <a:latin typeface="Bai Jamjuree"/>
                <a:ea typeface="Bai Jamjuree"/>
              </a:rPr>
              <a:t>02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326</Words>
  <Application>Microsoft Office PowerPoint</Application>
  <PresentationFormat>Экран (16:9)</PresentationFormat>
  <Paragraphs>26</Paragraphs>
  <Slides>16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23</vt:i4>
      </vt:variant>
      <vt:variant>
        <vt:lpstr>Заголовки слайдов</vt:lpstr>
      </vt:variant>
      <vt:variant>
        <vt:i4>16</vt:i4>
      </vt:variant>
    </vt:vector>
  </HeadingPairs>
  <TitlesOfParts>
    <vt:vector size="45" baseType="lpstr">
      <vt:lpstr>Arial</vt:lpstr>
      <vt:lpstr>Bai Jamjuree</vt:lpstr>
      <vt:lpstr>Catamaran</vt:lpstr>
      <vt:lpstr>OpenSymbol</vt:lpstr>
      <vt:lpstr>Symbol</vt:lpstr>
      <vt:lpstr>Wingdings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Tech Startup by Slidesgo</vt:lpstr>
      <vt:lpstr>Slidesgo Final Pages</vt:lpstr>
      <vt:lpstr>Slidesgo Final Pages</vt:lpstr>
      <vt:lpstr>Slidesgo Final Pages</vt:lpstr>
      <vt:lpstr>Match-3</vt:lpstr>
      <vt:lpstr>Презентация PowerPoint</vt:lpstr>
      <vt:lpstr>Введение</vt:lpstr>
      <vt:lpstr>Геймплей</vt:lpstr>
      <vt:lpstr>Игровая механика</vt:lpstr>
      <vt:lpstr>Описание жанра Match-3</vt:lpstr>
      <vt:lpstr>Основные механики: совмещение и бонусы</vt:lpstr>
      <vt:lpstr>Образовательные аспекты: развитие навыков</vt:lpstr>
      <vt:lpstr>Особенности развития</vt:lpstr>
      <vt:lpstr>Система уровней и сложности</vt:lpstr>
      <vt:lpstr>Технические детали и кроссплатформенность</vt:lpstr>
      <vt:lpstr>Примеры пользовательского интерфейса</vt:lpstr>
      <vt:lpstr>Интерфейс главного меню</vt:lpstr>
      <vt:lpstr>Интерфейс уровня </vt:lpstr>
      <vt:lpstr>Выводы</vt:lpstr>
      <vt:lpstr>СПАСИБО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Match-3</dc:title>
  <dc:creator>Артём</dc:creator>
  <cp:lastModifiedBy>Артём</cp:lastModifiedBy>
  <cp:revision>3</cp:revision>
  <dcterms:modified xsi:type="dcterms:W3CDTF">2025-06-10T07:45:51Z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2025-06-10T07:12:51Z</dcterms:created>
  <dc:creator>Unknown Creator</dc:creator>
  <dc:description/>
  <dc:language>en-US</dc:language>
  <cp:lastModifiedBy>Unknown Creator</cp:lastModifiedBy>
  <dcterms:modified xsi:type="dcterms:W3CDTF">2025-06-10T07:12:51Z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